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4" r:id="rId5"/>
    <p:sldId id="289" r:id="rId6"/>
    <p:sldId id="294" r:id="rId7"/>
    <p:sldId id="291" r:id="rId8"/>
    <p:sldId id="286" r:id="rId9"/>
    <p:sldId id="299" r:id="rId10"/>
    <p:sldId id="300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4248" userDrawn="1">
          <p15:clr>
            <a:srgbClr val="A4A3A4"/>
          </p15:clr>
        </p15:guide>
        <p15:guide id="5" pos="384" userDrawn="1">
          <p15:clr>
            <a:srgbClr val="A4A3A4"/>
          </p15:clr>
        </p15:guide>
        <p15:guide id="6" orient="horz" pos="478" userDrawn="1">
          <p15:clr>
            <a:srgbClr val="A4A3A4"/>
          </p15:clr>
        </p15:guide>
        <p15:guide id="7" pos="7296" userDrawn="1">
          <p15:clr>
            <a:srgbClr val="A4A3A4"/>
          </p15:clr>
        </p15:guide>
        <p15:guide id="8" orient="horz" pos="3960" userDrawn="1">
          <p15:clr>
            <a:srgbClr val="A4A3A4"/>
          </p15:clr>
        </p15:guide>
        <p15:guide id="9" orient="horz" pos="2260" userDrawn="1">
          <p15:clr>
            <a:srgbClr val="A4A3A4"/>
          </p15:clr>
        </p15:guide>
        <p15:guide id="10" pos="4728" userDrawn="1">
          <p15:clr>
            <a:srgbClr val="A4A3A4"/>
          </p15:clr>
        </p15:guide>
        <p15:guide id="11" orient="horz" pos="27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517BF7-4D6D-7659-656B-1C9916EA018E}" name="Jane Blake" initials="JWB" userId="Jane Blak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 Blake" initials="JWB" lastIdx="2" clrIdx="0">
    <p:extLst>
      <p:ext uri="{19B8F6BF-5375-455C-9EA6-DF929625EA0E}">
        <p15:presenceInfo xmlns:p15="http://schemas.microsoft.com/office/powerpoint/2012/main" userId="Jane Blake" providerId="None"/>
      </p:ext>
    </p:extLst>
  </p:cmAuthor>
  <p:cmAuthor id="2" name="Noelle McElrath-Hart" initials="NMH" lastIdx="2" clrIdx="1">
    <p:extLst>
      <p:ext uri="{19B8F6BF-5375-455C-9EA6-DF929625EA0E}">
        <p15:presenceInfo xmlns:p15="http://schemas.microsoft.com/office/powerpoint/2012/main" userId="S::nmcelrath@cspfirm.com::aef0a262-11ae-43c1-b0fb-9b9013dfad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061"/>
    <a:srgbClr val="71BF44"/>
    <a:srgbClr val="165D8B"/>
    <a:srgbClr val="092335"/>
    <a:srgbClr val="BD4A27"/>
    <a:srgbClr val="4B8D40"/>
    <a:srgbClr val="0C3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308" y="288"/>
      </p:cViewPr>
      <p:guideLst>
        <p:guide orient="horz" pos="768"/>
        <p:guide pos="4248"/>
        <p:guide pos="384"/>
        <p:guide orient="horz" pos="478"/>
        <p:guide pos="7296"/>
        <p:guide orient="horz" pos="3960"/>
        <p:guide orient="horz" pos="2260"/>
        <p:guide pos="4728"/>
        <p:guide orient="horz" pos="2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8DBD3F-2C91-4B91-B623-B50F1C543965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3561EA-3FCA-43BB-97DF-8BD7C05F7674}">
      <dgm:prSet phldrT="[Text]" custT="1"/>
      <dgm:spPr>
        <a:solidFill>
          <a:srgbClr val="71BF44"/>
        </a:solidFill>
      </dgm:spPr>
      <dgm:t>
        <a:bodyPr anchor="ctr" anchorCtr="0"/>
        <a:lstStyle/>
        <a:p>
          <a:pPr algn="ctr">
            <a:lnSpc>
              <a:spcPct val="90000"/>
            </a:lnSpc>
          </a:pPr>
          <a:r>
            <a:rPr lang="en-US" sz="2400" b="1" dirty="0">
              <a:solidFill>
                <a:schemeClr val="bg1"/>
              </a:solidFill>
              <a:latin typeface="Lato" panose="020F0502020204030203" pitchFamily="34" charset="0"/>
              <a:ea typeface="Roboto Condensed" panose="02000000000000000000" pitchFamily="2" charset="0"/>
            </a:rPr>
            <a:t>Longer Service Life</a:t>
          </a:r>
        </a:p>
      </dgm:t>
    </dgm:pt>
    <dgm:pt modelId="{E90792FB-E37D-409F-9434-7C82AF1BCD45}" type="parTrans" cxnId="{7B1877E4-CD43-4472-BDFE-AFBEC7F77686}">
      <dgm:prSet/>
      <dgm:spPr/>
      <dgm:t>
        <a:bodyPr/>
        <a:lstStyle/>
        <a:p>
          <a:endParaRPr lang="en-US"/>
        </a:p>
      </dgm:t>
    </dgm:pt>
    <dgm:pt modelId="{BDB3FD0D-8C7E-4AE1-B4C9-C01F93C8A3F5}" type="sibTrans" cxnId="{7B1877E4-CD43-4472-BDFE-AFBEC7F77686}">
      <dgm:prSet/>
      <dgm:spPr/>
      <dgm:t>
        <a:bodyPr/>
        <a:lstStyle/>
        <a:p>
          <a:endParaRPr lang="en-US"/>
        </a:p>
      </dgm:t>
    </dgm:pt>
    <dgm:pt modelId="{D7D4A50F-B688-4D1B-9C91-B976910AD598}">
      <dgm:prSet phldrT="[Text]" custT="1"/>
      <dgm:spPr>
        <a:solidFill>
          <a:srgbClr val="165D8B"/>
        </a:solidFill>
      </dgm:spPr>
      <dgm:t>
        <a:bodyPr anchor="ctr" anchorCtr="0"/>
        <a:lstStyle/>
        <a:p>
          <a:pPr algn="ctr">
            <a:lnSpc>
              <a:spcPct val="90000"/>
            </a:lnSpc>
          </a:pPr>
          <a:r>
            <a:rPr lang="en-US" sz="2400" b="1" dirty="0">
              <a:solidFill>
                <a:schemeClr val="bg1"/>
              </a:solidFill>
              <a:latin typeface="Lato" panose="020F0502020204030203" pitchFamily="34" charset="0"/>
              <a:ea typeface="Roboto Condensed" panose="02000000000000000000" pitchFamily="2" charset="0"/>
            </a:rPr>
            <a:t>Better Ride Quality</a:t>
          </a:r>
        </a:p>
      </dgm:t>
    </dgm:pt>
    <dgm:pt modelId="{3EBFECA0-2C0D-4FC3-ACE5-64165489CE27}" type="parTrans" cxnId="{80D061B1-24EF-48D9-B10E-E3F1DEAC17E4}">
      <dgm:prSet/>
      <dgm:spPr/>
      <dgm:t>
        <a:bodyPr/>
        <a:lstStyle/>
        <a:p>
          <a:endParaRPr lang="en-US"/>
        </a:p>
      </dgm:t>
    </dgm:pt>
    <dgm:pt modelId="{3D90DE0F-D1BA-4455-B31E-01E6D970A2F7}" type="sibTrans" cxnId="{80D061B1-24EF-48D9-B10E-E3F1DEAC17E4}">
      <dgm:prSet/>
      <dgm:spPr/>
      <dgm:t>
        <a:bodyPr/>
        <a:lstStyle/>
        <a:p>
          <a:endParaRPr lang="en-US"/>
        </a:p>
      </dgm:t>
    </dgm:pt>
    <dgm:pt modelId="{B145A435-C272-4528-A279-6764D2D5A360}">
      <dgm:prSet phldrT="[Text]" custT="1"/>
      <dgm:spPr>
        <a:solidFill>
          <a:srgbClr val="71BF44"/>
        </a:solidFill>
      </dgm:spPr>
      <dgm:t>
        <a:bodyPr anchor="ctr" anchorCtr="0"/>
        <a:lstStyle/>
        <a:p>
          <a:pPr algn="ctr">
            <a:lnSpc>
              <a:spcPct val="90000"/>
            </a:lnSpc>
          </a:pPr>
          <a:r>
            <a:rPr lang="en-US" sz="2400" b="1" dirty="0">
              <a:solidFill>
                <a:schemeClr val="bg1"/>
              </a:solidFill>
              <a:latin typeface="Lato" panose="020F0502020204030203" pitchFamily="34" charset="0"/>
              <a:ea typeface="Roboto Condensed" panose="02000000000000000000" pitchFamily="2" charset="0"/>
            </a:rPr>
            <a:t>Reduced Tire Wear</a:t>
          </a:r>
        </a:p>
      </dgm:t>
    </dgm:pt>
    <dgm:pt modelId="{DC939FCF-970D-4F71-ACEE-63E5E822B94E}" type="parTrans" cxnId="{6A7BB545-BBB8-4052-B399-9C9322617E32}">
      <dgm:prSet/>
      <dgm:spPr/>
      <dgm:t>
        <a:bodyPr/>
        <a:lstStyle/>
        <a:p>
          <a:endParaRPr lang="en-US"/>
        </a:p>
      </dgm:t>
    </dgm:pt>
    <dgm:pt modelId="{A635F20A-28A9-4F56-9AEF-85EB9212CC23}" type="sibTrans" cxnId="{6A7BB545-BBB8-4052-B399-9C9322617E32}">
      <dgm:prSet/>
      <dgm:spPr/>
      <dgm:t>
        <a:bodyPr/>
        <a:lstStyle/>
        <a:p>
          <a:endParaRPr lang="en-US"/>
        </a:p>
      </dgm:t>
    </dgm:pt>
    <dgm:pt modelId="{75224635-130A-4ECD-9C26-153B93DF283A}">
      <dgm:prSet phldrT="[Text]" custT="1"/>
      <dgm:spPr>
        <a:solidFill>
          <a:srgbClr val="165D8B"/>
        </a:solidFill>
      </dgm:spPr>
      <dgm:t>
        <a:bodyPr anchor="ctr" anchorCtr="0"/>
        <a:lstStyle/>
        <a:p>
          <a:r>
            <a:rPr lang="en-US" sz="2400" b="1" dirty="0">
              <a:solidFill>
                <a:schemeClr val="bg1"/>
              </a:solidFill>
              <a:latin typeface="Lato" panose="020F0502020204030203" pitchFamily="34" charset="0"/>
              <a:ea typeface="Roboto Condensed" panose="02000000000000000000" pitchFamily="2" charset="0"/>
            </a:rPr>
            <a:t>Increased Safety </a:t>
          </a:r>
        </a:p>
      </dgm:t>
    </dgm:pt>
    <dgm:pt modelId="{C8DD89D9-4C8C-4B38-A4B5-E611A2A4F712}" type="parTrans" cxnId="{56A8D667-2745-4317-A436-196B08B05412}">
      <dgm:prSet/>
      <dgm:spPr/>
      <dgm:t>
        <a:bodyPr/>
        <a:lstStyle/>
        <a:p>
          <a:endParaRPr lang="en-US"/>
        </a:p>
      </dgm:t>
    </dgm:pt>
    <dgm:pt modelId="{71FDFEA3-5B3F-48FB-B9A4-BDA25D1D2C3D}" type="sibTrans" cxnId="{56A8D667-2745-4317-A436-196B08B05412}">
      <dgm:prSet/>
      <dgm:spPr/>
      <dgm:t>
        <a:bodyPr/>
        <a:lstStyle/>
        <a:p>
          <a:endParaRPr lang="en-US"/>
        </a:p>
      </dgm:t>
    </dgm:pt>
    <dgm:pt modelId="{29148AA8-7876-4CD8-8CAF-C04284F5E5E4}">
      <dgm:prSet phldrT="[Text]" custT="1"/>
      <dgm:spPr>
        <a:solidFill>
          <a:srgbClr val="71BF44"/>
        </a:solidFill>
      </dgm:spPr>
      <dgm:t>
        <a:bodyPr anchor="ctr" anchorCtr="0"/>
        <a:lstStyle/>
        <a:p>
          <a:r>
            <a:rPr lang="en-US" sz="2400" b="1" dirty="0">
              <a:solidFill>
                <a:schemeClr val="bg1"/>
              </a:solidFill>
              <a:latin typeface="Lato" panose="020F0502020204030203" pitchFamily="34" charset="0"/>
              <a:ea typeface="Roboto Condensed" panose="02000000000000000000" pitchFamily="2" charset="0"/>
            </a:rPr>
            <a:t>Reduced Emissions</a:t>
          </a:r>
        </a:p>
      </dgm:t>
    </dgm:pt>
    <dgm:pt modelId="{56958C4C-1470-4A59-86A0-E4B29D1D8380}" type="parTrans" cxnId="{1327F411-9834-4949-936A-6DECB417D357}">
      <dgm:prSet/>
      <dgm:spPr/>
      <dgm:t>
        <a:bodyPr/>
        <a:lstStyle/>
        <a:p>
          <a:endParaRPr lang="en-US"/>
        </a:p>
      </dgm:t>
    </dgm:pt>
    <dgm:pt modelId="{BCD65463-D5AB-46E8-ADC0-D80828B9957E}" type="sibTrans" cxnId="{1327F411-9834-4949-936A-6DECB417D357}">
      <dgm:prSet/>
      <dgm:spPr/>
      <dgm:t>
        <a:bodyPr/>
        <a:lstStyle/>
        <a:p>
          <a:endParaRPr lang="en-US"/>
        </a:p>
      </dgm:t>
    </dgm:pt>
    <dgm:pt modelId="{8EB007E7-A9B0-4882-8C71-0DD255EF4D6A}" type="pres">
      <dgm:prSet presAssocID="{838DBD3F-2C91-4B91-B623-B50F1C543965}" presName="diagram" presStyleCnt="0">
        <dgm:presLayoutVars>
          <dgm:dir/>
          <dgm:resizeHandles val="exact"/>
        </dgm:presLayoutVars>
      </dgm:prSet>
      <dgm:spPr/>
    </dgm:pt>
    <dgm:pt modelId="{7C163386-F9E1-4F3B-B18B-ADF0CE2701F8}" type="pres">
      <dgm:prSet presAssocID="{D73561EA-3FCA-43BB-97DF-8BD7C05F7674}" presName="node" presStyleLbl="node1" presStyleIdx="0" presStyleCnt="5" custScaleX="56097" custScaleY="77135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B682CE79-88C3-405B-82D0-39ADB4265425}" type="pres">
      <dgm:prSet presAssocID="{BDB3FD0D-8C7E-4AE1-B4C9-C01F93C8A3F5}" presName="sibTrans" presStyleCnt="0"/>
      <dgm:spPr/>
    </dgm:pt>
    <dgm:pt modelId="{4B1C88EE-E946-476A-B997-F2B13A57BCB2}" type="pres">
      <dgm:prSet presAssocID="{D7D4A50F-B688-4D1B-9C91-B976910AD598}" presName="node" presStyleLbl="node1" presStyleIdx="1" presStyleCnt="5" custScaleX="56097" custScaleY="77135">
        <dgm:presLayoutVars>
          <dgm:bulletEnabled val="1"/>
        </dgm:presLayoutVars>
      </dgm:prSet>
      <dgm:spPr>
        <a:prstGeom prst="roundRect">
          <a:avLst/>
        </a:prstGeom>
      </dgm:spPr>
    </dgm:pt>
    <dgm:pt modelId="{96062C05-892B-40C5-BE72-E93F99022ED5}" type="pres">
      <dgm:prSet presAssocID="{3D90DE0F-D1BA-4455-B31E-01E6D970A2F7}" presName="sibTrans" presStyleCnt="0"/>
      <dgm:spPr/>
    </dgm:pt>
    <dgm:pt modelId="{0BCD4334-0A27-4D52-8554-1EF237A0188C}" type="pres">
      <dgm:prSet presAssocID="{B145A435-C272-4528-A279-6764D2D5A360}" presName="node" presStyleLbl="node1" presStyleIdx="2" presStyleCnt="5" custScaleX="56097" custScaleY="77135">
        <dgm:presLayoutVars>
          <dgm:bulletEnabled val="1"/>
        </dgm:presLayoutVars>
      </dgm:prSet>
      <dgm:spPr>
        <a:prstGeom prst="roundRect">
          <a:avLst/>
        </a:prstGeom>
      </dgm:spPr>
    </dgm:pt>
    <dgm:pt modelId="{8BE7BA5E-5A04-492F-B96A-996B6DE1735C}" type="pres">
      <dgm:prSet presAssocID="{A635F20A-28A9-4F56-9AEF-85EB9212CC23}" presName="sibTrans" presStyleCnt="0"/>
      <dgm:spPr/>
    </dgm:pt>
    <dgm:pt modelId="{18ADCB5C-8081-492F-8C43-76A106917041}" type="pres">
      <dgm:prSet presAssocID="{75224635-130A-4ECD-9C26-153B93DF283A}" presName="node" presStyleLbl="node1" presStyleIdx="3" presStyleCnt="5" custScaleX="56097" custScaleY="77135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40A18F04-C5B1-42F0-AEAC-CB4ADD5B7CE0}" type="pres">
      <dgm:prSet presAssocID="{71FDFEA3-5B3F-48FB-B9A4-BDA25D1D2C3D}" presName="sibTrans" presStyleCnt="0"/>
      <dgm:spPr/>
    </dgm:pt>
    <dgm:pt modelId="{15B3B212-2690-4F61-8525-E0A5EA7F2A75}" type="pres">
      <dgm:prSet presAssocID="{29148AA8-7876-4CD8-8CAF-C04284F5E5E4}" presName="node" presStyleLbl="node1" presStyleIdx="4" presStyleCnt="5" custScaleX="56097" custScaleY="7713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1327F411-9834-4949-936A-6DECB417D357}" srcId="{838DBD3F-2C91-4B91-B623-B50F1C543965}" destId="{29148AA8-7876-4CD8-8CAF-C04284F5E5E4}" srcOrd="4" destOrd="0" parTransId="{56958C4C-1470-4A59-86A0-E4B29D1D8380}" sibTransId="{BCD65463-D5AB-46E8-ADC0-D80828B9957E}"/>
    <dgm:cxn modelId="{B3AE4F17-3C8B-4B69-B6FA-7D9123D1BCDC}" type="presOf" srcId="{B145A435-C272-4528-A279-6764D2D5A360}" destId="{0BCD4334-0A27-4D52-8554-1EF237A0188C}" srcOrd="0" destOrd="0" presId="urn:microsoft.com/office/officeart/2005/8/layout/default"/>
    <dgm:cxn modelId="{6A7BB545-BBB8-4052-B399-9C9322617E32}" srcId="{838DBD3F-2C91-4B91-B623-B50F1C543965}" destId="{B145A435-C272-4528-A279-6764D2D5A360}" srcOrd="2" destOrd="0" parTransId="{DC939FCF-970D-4F71-ACEE-63E5E822B94E}" sibTransId="{A635F20A-28A9-4F56-9AEF-85EB9212CC23}"/>
    <dgm:cxn modelId="{56A8D667-2745-4317-A436-196B08B05412}" srcId="{838DBD3F-2C91-4B91-B623-B50F1C543965}" destId="{75224635-130A-4ECD-9C26-153B93DF283A}" srcOrd="3" destOrd="0" parTransId="{C8DD89D9-4C8C-4B38-A4B5-E611A2A4F712}" sibTransId="{71FDFEA3-5B3F-48FB-B9A4-BDA25D1D2C3D}"/>
    <dgm:cxn modelId="{FEE2E34F-52D4-447A-8B4B-938EB11A0F89}" type="presOf" srcId="{D73561EA-3FCA-43BB-97DF-8BD7C05F7674}" destId="{7C163386-F9E1-4F3B-B18B-ADF0CE2701F8}" srcOrd="0" destOrd="0" presId="urn:microsoft.com/office/officeart/2005/8/layout/default"/>
    <dgm:cxn modelId="{DC560C95-DB61-4A63-9812-D5F7B79A64B4}" type="presOf" srcId="{D7D4A50F-B688-4D1B-9C91-B976910AD598}" destId="{4B1C88EE-E946-476A-B997-F2B13A57BCB2}" srcOrd="0" destOrd="0" presId="urn:microsoft.com/office/officeart/2005/8/layout/default"/>
    <dgm:cxn modelId="{6B8F449E-7BF7-4F61-AA57-585751202EBD}" type="presOf" srcId="{838DBD3F-2C91-4B91-B623-B50F1C543965}" destId="{8EB007E7-A9B0-4882-8C71-0DD255EF4D6A}" srcOrd="0" destOrd="0" presId="urn:microsoft.com/office/officeart/2005/8/layout/default"/>
    <dgm:cxn modelId="{80D061B1-24EF-48D9-B10E-E3F1DEAC17E4}" srcId="{838DBD3F-2C91-4B91-B623-B50F1C543965}" destId="{D7D4A50F-B688-4D1B-9C91-B976910AD598}" srcOrd="1" destOrd="0" parTransId="{3EBFECA0-2C0D-4FC3-ACE5-64165489CE27}" sibTransId="{3D90DE0F-D1BA-4455-B31E-01E6D970A2F7}"/>
    <dgm:cxn modelId="{028027D3-B072-46DD-A425-653D4AE2E687}" type="presOf" srcId="{29148AA8-7876-4CD8-8CAF-C04284F5E5E4}" destId="{15B3B212-2690-4F61-8525-E0A5EA7F2A75}" srcOrd="0" destOrd="0" presId="urn:microsoft.com/office/officeart/2005/8/layout/default"/>
    <dgm:cxn modelId="{A448D3D4-ACD0-4816-A1FA-12478F269B5A}" type="presOf" srcId="{75224635-130A-4ECD-9C26-153B93DF283A}" destId="{18ADCB5C-8081-492F-8C43-76A106917041}" srcOrd="0" destOrd="0" presId="urn:microsoft.com/office/officeart/2005/8/layout/default"/>
    <dgm:cxn modelId="{7B1877E4-CD43-4472-BDFE-AFBEC7F77686}" srcId="{838DBD3F-2C91-4B91-B623-B50F1C543965}" destId="{D73561EA-3FCA-43BB-97DF-8BD7C05F7674}" srcOrd="0" destOrd="0" parTransId="{E90792FB-E37D-409F-9434-7C82AF1BCD45}" sibTransId="{BDB3FD0D-8C7E-4AE1-B4C9-C01F93C8A3F5}"/>
    <dgm:cxn modelId="{D309A7BD-1A12-4B9B-9126-3EE59AF1E400}" type="presParOf" srcId="{8EB007E7-A9B0-4882-8C71-0DD255EF4D6A}" destId="{7C163386-F9E1-4F3B-B18B-ADF0CE2701F8}" srcOrd="0" destOrd="0" presId="urn:microsoft.com/office/officeart/2005/8/layout/default"/>
    <dgm:cxn modelId="{D771BA4D-B7CE-4EA9-AAFE-189E5D7C275D}" type="presParOf" srcId="{8EB007E7-A9B0-4882-8C71-0DD255EF4D6A}" destId="{B682CE79-88C3-405B-82D0-39ADB4265425}" srcOrd="1" destOrd="0" presId="urn:microsoft.com/office/officeart/2005/8/layout/default"/>
    <dgm:cxn modelId="{B127B526-6B74-4A2E-A4A3-71145AD3AF92}" type="presParOf" srcId="{8EB007E7-A9B0-4882-8C71-0DD255EF4D6A}" destId="{4B1C88EE-E946-476A-B997-F2B13A57BCB2}" srcOrd="2" destOrd="0" presId="urn:microsoft.com/office/officeart/2005/8/layout/default"/>
    <dgm:cxn modelId="{0F5FFB75-4BA3-4B63-8501-98D160DF4D33}" type="presParOf" srcId="{8EB007E7-A9B0-4882-8C71-0DD255EF4D6A}" destId="{96062C05-892B-40C5-BE72-E93F99022ED5}" srcOrd="3" destOrd="0" presId="urn:microsoft.com/office/officeart/2005/8/layout/default"/>
    <dgm:cxn modelId="{D999EEF2-9A70-4D82-AD87-A80F5F0F3756}" type="presParOf" srcId="{8EB007E7-A9B0-4882-8C71-0DD255EF4D6A}" destId="{0BCD4334-0A27-4D52-8554-1EF237A0188C}" srcOrd="4" destOrd="0" presId="urn:microsoft.com/office/officeart/2005/8/layout/default"/>
    <dgm:cxn modelId="{69A3E143-6859-4378-9DF1-38FB2333E314}" type="presParOf" srcId="{8EB007E7-A9B0-4882-8C71-0DD255EF4D6A}" destId="{8BE7BA5E-5A04-492F-B96A-996B6DE1735C}" srcOrd="5" destOrd="0" presId="urn:microsoft.com/office/officeart/2005/8/layout/default"/>
    <dgm:cxn modelId="{EB4BDFE8-819E-4100-B7CF-4C7D4FDE2E95}" type="presParOf" srcId="{8EB007E7-A9B0-4882-8C71-0DD255EF4D6A}" destId="{18ADCB5C-8081-492F-8C43-76A106917041}" srcOrd="6" destOrd="0" presId="urn:microsoft.com/office/officeart/2005/8/layout/default"/>
    <dgm:cxn modelId="{70335645-2796-45A3-B19E-F2845AE6FC15}" type="presParOf" srcId="{8EB007E7-A9B0-4882-8C71-0DD255EF4D6A}" destId="{40A18F04-C5B1-42F0-AEAC-CB4ADD5B7CE0}" srcOrd="7" destOrd="0" presId="urn:microsoft.com/office/officeart/2005/8/layout/default"/>
    <dgm:cxn modelId="{56803CF6-4C25-4469-B429-567CEE9FDD43}" type="presParOf" srcId="{8EB007E7-A9B0-4882-8C71-0DD255EF4D6A}" destId="{15B3B212-2690-4F61-8525-E0A5EA7F2A7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63386-F9E1-4F3B-B18B-ADF0CE2701F8}">
      <dsp:nvSpPr>
        <dsp:cNvPr id="0" name=""/>
        <dsp:cNvSpPr/>
      </dsp:nvSpPr>
      <dsp:spPr>
        <a:xfrm>
          <a:off x="270" y="613805"/>
          <a:ext cx="1920246" cy="1584236"/>
        </a:xfrm>
        <a:prstGeom prst="flowChartAlternateProcess">
          <a:avLst/>
        </a:prstGeom>
        <a:solidFill>
          <a:srgbClr val="71BF4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Lato" panose="020F0502020204030203" pitchFamily="34" charset="0"/>
              <a:ea typeface="Roboto Condensed" panose="02000000000000000000" pitchFamily="2" charset="0"/>
            </a:rPr>
            <a:t>Longer Service Life</a:t>
          </a:r>
        </a:p>
      </dsp:txBody>
      <dsp:txXfrm>
        <a:off x="77604" y="691139"/>
        <a:ext cx="1765578" cy="1429568"/>
      </dsp:txXfrm>
    </dsp:sp>
    <dsp:sp modelId="{4B1C88EE-E946-476A-B997-F2B13A57BCB2}">
      <dsp:nvSpPr>
        <dsp:cNvPr id="0" name=""/>
        <dsp:cNvSpPr/>
      </dsp:nvSpPr>
      <dsp:spPr>
        <a:xfrm>
          <a:off x="2262824" y="613805"/>
          <a:ext cx="1920246" cy="1584236"/>
        </a:xfrm>
        <a:prstGeom prst="roundRect">
          <a:avLst/>
        </a:prstGeom>
        <a:solidFill>
          <a:srgbClr val="165D8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Lato" panose="020F0502020204030203" pitchFamily="34" charset="0"/>
              <a:ea typeface="Roboto Condensed" panose="02000000000000000000" pitchFamily="2" charset="0"/>
            </a:rPr>
            <a:t>Better Ride Quality</a:t>
          </a:r>
        </a:p>
      </dsp:txBody>
      <dsp:txXfrm>
        <a:off x="2340160" y="691141"/>
        <a:ext cx="1765574" cy="1429564"/>
      </dsp:txXfrm>
    </dsp:sp>
    <dsp:sp modelId="{0BCD4334-0A27-4D52-8554-1EF237A0188C}">
      <dsp:nvSpPr>
        <dsp:cNvPr id="0" name=""/>
        <dsp:cNvSpPr/>
      </dsp:nvSpPr>
      <dsp:spPr>
        <a:xfrm>
          <a:off x="4525378" y="613805"/>
          <a:ext cx="1920246" cy="1584236"/>
        </a:xfrm>
        <a:prstGeom prst="roundRect">
          <a:avLst/>
        </a:prstGeom>
        <a:solidFill>
          <a:srgbClr val="71BF4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Lato" panose="020F0502020204030203" pitchFamily="34" charset="0"/>
              <a:ea typeface="Roboto Condensed" panose="02000000000000000000" pitchFamily="2" charset="0"/>
            </a:rPr>
            <a:t>Reduced Tire Wear</a:t>
          </a:r>
        </a:p>
      </dsp:txBody>
      <dsp:txXfrm>
        <a:off x="4602714" y="691141"/>
        <a:ext cx="1765574" cy="1429564"/>
      </dsp:txXfrm>
    </dsp:sp>
    <dsp:sp modelId="{18ADCB5C-8081-492F-8C43-76A106917041}">
      <dsp:nvSpPr>
        <dsp:cNvPr id="0" name=""/>
        <dsp:cNvSpPr/>
      </dsp:nvSpPr>
      <dsp:spPr>
        <a:xfrm>
          <a:off x="6787933" y="613805"/>
          <a:ext cx="1920246" cy="1584236"/>
        </a:xfrm>
        <a:prstGeom prst="flowChartAlternateProcess">
          <a:avLst/>
        </a:prstGeom>
        <a:solidFill>
          <a:srgbClr val="165D8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Lato" panose="020F0502020204030203" pitchFamily="34" charset="0"/>
              <a:ea typeface="Roboto Condensed" panose="02000000000000000000" pitchFamily="2" charset="0"/>
            </a:rPr>
            <a:t>Increased Safety </a:t>
          </a:r>
        </a:p>
      </dsp:txBody>
      <dsp:txXfrm>
        <a:off x="6865267" y="691139"/>
        <a:ext cx="1765578" cy="1429568"/>
      </dsp:txXfrm>
    </dsp:sp>
    <dsp:sp modelId="{15B3B212-2690-4F61-8525-E0A5EA7F2A75}">
      <dsp:nvSpPr>
        <dsp:cNvPr id="0" name=""/>
        <dsp:cNvSpPr/>
      </dsp:nvSpPr>
      <dsp:spPr>
        <a:xfrm>
          <a:off x="9050487" y="613805"/>
          <a:ext cx="1920246" cy="1584236"/>
        </a:xfrm>
        <a:prstGeom prst="roundRect">
          <a:avLst/>
        </a:prstGeom>
        <a:solidFill>
          <a:srgbClr val="71BF4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Lato" panose="020F0502020204030203" pitchFamily="34" charset="0"/>
              <a:ea typeface="Roboto Condensed" panose="02000000000000000000" pitchFamily="2" charset="0"/>
            </a:rPr>
            <a:t>Reduced Emissions</a:t>
          </a:r>
        </a:p>
      </dsp:txBody>
      <dsp:txXfrm>
        <a:off x="9127823" y="691141"/>
        <a:ext cx="1765574" cy="1429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54151-E982-440D-96FB-63429CE1222B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16EF7-81EE-48A2-9A38-05FA69B2D8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1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0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9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06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20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96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AFF6B-F485-F3D0-C53C-F8C6C7554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DFC891-8A1F-84B7-28DB-2D30445CFC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5A5833-E062-341D-04A5-493E16AE7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79FF6-CAB3-E6F9-2AF2-397E98F895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45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066F6-418F-43F9-867A-44DDA217D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AAA14-1BC6-421C-8CAC-DDECA0863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DAA0A-A9A8-4444-AC94-023144C6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35045-23F3-4F78-81A9-77FE5D2DC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23830-8B3E-4841-81AA-31E70862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5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F3A5B-A6EA-4DE9-A6AB-FE02D5ED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1FBAB-6074-4090-8468-64FA20CF2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7E583-E9E9-45E2-B49A-7C77DACB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BF99C-CCD4-4789-9104-A31D69ED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2E963-B1A1-4008-915F-CAE2B764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2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A0434D-DC49-4B8F-A51B-EAF165D40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B1EA2-A4CD-4C35-A591-C11F34B8A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40987-8CAE-4BFD-84A5-D14BAFFC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47D7-A0CE-4EA0-B028-37BCD511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80CA9-7D16-450D-BBA0-1B2B0F36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6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2254-9EF4-46B7-90B8-E4369BFF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91FDC-B4BF-4C0A-8806-B37B7FEC3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D4813-D44A-436F-B10F-47B38596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584A7-D584-485F-848A-11798C51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7E7A3-DACE-4D18-85B6-BDEB0E19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0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ED32C-02E2-4FE3-81E4-F01E30D3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97E25-04B2-46BE-B87F-5CC4D310B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B329-E197-4352-8CA3-921AE5F4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32163-7272-4DB4-AAB5-4E52B327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4842B-1B61-4EB8-B618-8F62FFA3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4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673D0-AC72-4481-8550-06ED9AEC5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4482A-4694-4203-BA97-EAA38F210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E7E97-8473-4F73-ABCA-216D39E69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99D63-CB4C-4283-BEB1-6EF462F10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7E5C6-DBE5-46A5-B13C-35A8CE05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05FD5-B5AC-40E7-9217-B2427E60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2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7C78-DBFD-444E-B915-B4E6888B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D5FD7-F364-4726-8CF2-7AE8B452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91132-8A36-44DF-8B5D-B414837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B0000-F41B-4F87-9B38-1859A3D39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66E9F-85F7-4317-AB2E-D36E63124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D1371C-0930-4D06-ADE8-F7828BB5D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10D5C6-9B1E-4CC6-9753-6F060308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DD30E7-DB11-4DF0-AE87-272F1FA6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3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8E86-53B0-42D2-AC4B-F5986AB3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6CE98-D77C-4510-B796-3AE14EF4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4ABD4-2998-4C15-A73A-32C68486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931B6-06F1-47BB-B8AB-CA875DC7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7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EE098E-EDA8-4E71-9E91-B1D098B2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FD9F1-3379-4D52-8126-F7BDD2A2C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462B0-5379-435C-8D3F-C978980F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6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62392-3CD7-4A87-9DB7-20E12E53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F4BC3-A285-4C09-AAD8-8B9C7D550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89404-92E9-4DAE-A4B4-A83E82A8B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0944C-E1B6-4E81-9829-12783A24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3D42F-EF1B-4FC6-83F1-70956670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57A3F-9996-4A2E-818A-950926D4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8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8D68-CD7C-454E-A807-562A5D76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888EE-D8AE-479A-8550-1DFB0374B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6E508-8B6C-405A-B8D6-BA9947E36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C36E7-0779-44A0-B71C-D833AF5D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9989D-94F0-4ACE-ADFA-6958D2E4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57B5F-A6F8-40C6-815F-302A6336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7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DE5972-9A1B-4E6E-9803-884AFB8A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35473-FB39-4A87-A01D-6A961A484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F5A64-34ED-4A49-AE7D-609E6F53F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62D7F-6AEE-4804-A1A3-65C4B29DD953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3BEC5-0FED-420E-A645-8684596E3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ECB68-852D-4BCD-8BC3-781128394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s://www.ustires.org/system/files/files/2024-09/Summary%20of%20State%20Specifications%20for%20Rubber%20Modified%20Asphalt-8.28.2023.pdf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ustires.org/system/files/files/2024-09/Summary%20of%20State%20Specifications%20for%20Rubber%20Modified%20Asphalt-8.28.2023.pdf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www.ustires.org/system/files/files/2024-09/Summary%20of%20State%20Specifications%20for%20Rubber%20Modified%20Asphalt-8.28.2023.pdf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system/files/files/2024-09/Summary%20of%20State%20Specifications%20for%20Rubber%20Modified%20Asphalt-8.28.2023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ustires.org/system/files/files/2024-09/Summary%20of%20State%20Specifications%20for%20Rubber%20Modified%20Asphalt-8.28.2023.pdf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1245-40B4-4330-A518-A389C8070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385" y="2490465"/>
            <a:ext cx="9841230" cy="1877070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FAST FACTS ABOUT…</a:t>
            </a:r>
            <a:br>
              <a:rPr lang="en-US" sz="7800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5300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RUBBER MODIFIED ASPHALT (RMA)</a:t>
            </a:r>
            <a:endParaRPr lang="en-US" b="1" dirty="0">
              <a:solidFill>
                <a:srgbClr val="0C324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9" name="Picture 8" descr="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7423CFC-E6DF-4376-AF62-AF5BF3CC0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0049"/>
            <a:ext cx="10972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6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1BC7-C952-4214-92B3-02C72623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1775163"/>
            <a:ext cx="6857328" cy="3764874"/>
          </a:xfrm>
        </p:spPr>
        <p:txBody>
          <a:bodyPr anchor="t">
            <a:noAutofit/>
          </a:bodyPr>
          <a:lstStyle/>
          <a:p>
            <a:r>
              <a:rPr lang="en-US" sz="28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Rubber modified asphalt (RMA) is a </a:t>
            </a:r>
            <a: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mixture of recycled ground tire rubber and asphalt.</a:t>
            </a:r>
            <a:b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28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RMA is a </a:t>
            </a:r>
            <a: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promising end-of-life market </a:t>
            </a:r>
            <a:r>
              <a:rPr lang="en-US" sz="28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for the 270 million recycled tires generated annually in the U.S., as each lane mile paved with RMA </a:t>
            </a:r>
            <a: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uses up to 2,000 recycled tires.</a:t>
            </a:r>
            <a:br>
              <a:rPr lang="en-US" sz="36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36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endParaRPr lang="en-US" sz="3600" b="1" dirty="0">
              <a:solidFill>
                <a:srgbClr val="71BF44"/>
              </a:solidFill>
              <a:latin typeface="Lato" panose="020F0502020204030203" pitchFamily="34" charset="0"/>
              <a:ea typeface="Roboto Condensed" panose="02000000000000000000" pitchFamily="2" charset="0"/>
            </a:endParaRPr>
          </a:p>
        </p:txBody>
      </p:sp>
      <p:pic>
        <p:nvPicPr>
          <p:cNvPr id="8" name="Picture 7" descr="A picture containing 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FD0D036-0630-4CA9-AC4B-A574C3F2F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6134"/>
            <a:ext cx="1097280" cy="73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3667A7-8775-4FE1-9613-83A50519AEAD}"/>
              </a:ext>
            </a:extLst>
          </p:cNvPr>
          <p:cNvSpPr txBox="1"/>
          <p:nvPr/>
        </p:nvSpPr>
        <p:spPr>
          <a:xfrm>
            <a:off x="494816" y="6204581"/>
            <a:ext cx="1000935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rgbClr val="0F4061"/>
                </a:solidFill>
                <a:latin typeface="Lato" panose="020F0502020204030203" pitchFamily="34" charset="0"/>
                <a:ea typeface="Lato"/>
                <a:cs typeface="Lato"/>
              </a:rPr>
              <a:t>Source: </a:t>
            </a:r>
            <a:r>
              <a:rPr lang="en-US" sz="1200" b="1" dirty="0">
                <a:solidFill>
                  <a:srgbClr val="0F4061"/>
                </a:solidFill>
                <a:latin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Summary of State Specifications for Rubber Modified Asphalt</a:t>
            </a:r>
            <a:endParaRPr lang="en-US" sz="1200" b="1" dirty="0">
              <a:solidFill>
                <a:srgbClr val="0F4061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9C3A67-7933-4770-9DFE-802E8B3F5B2C}"/>
              </a:ext>
            </a:extLst>
          </p:cNvPr>
          <p:cNvSpPr txBox="1">
            <a:spLocks/>
          </p:cNvSpPr>
          <p:nvPr/>
        </p:nvSpPr>
        <p:spPr>
          <a:xfrm>
            <a:off x="651510" y="653419"/>
            <a:ext cx="8416290" cy="662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65D8B"/>
                </a:solidFill>
                <a:latin typeface="Lato Light" panose="020F0302020204030203" pitchFamily="34" charset="0"/>
                <a:ea typeface="Roboto Condensed" panose="02000000000000000000" pitchFamily="2" charset="0"/>
              </a:rPr>
              <a:t>WHAT IS RMA?</a:t>
            </a:r>
          </a:p>
        </p:txBody>
      </p:sp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7367E2F0-4414-4605-BB7E-85A1B53013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3" r="72250"/>
          <a:stretch/>
        </p:blipFill>
        <p:spPr>
          <a:xfrm>
            <a:off x="6734247" y="1316246"/>
            <a:ext cx="4806243" cy="454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4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1BC7-C952-4214-92B3-02C72623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96" y="1637076"/>
            <a:ext cx="11185652" cy="1563323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RMA provides </a:t>
            </a:r>
            <a: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proven economic, performance and environmental benefits, </a:t>
            </a:r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compared to traditional asphalt,</a:t>
            </a:r>
            <a:r>
              <a:rPr lang="en-US" sz="28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 </a:t>
            </a:r>
            <a: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in building better, longer lasting roads and highways.</a:t>
            </a:r>
            <a:endParaRPr lang="en-US" sz="2800" b="1" dirty="0">
              <a:solidFill>
                <a:srgbClr val="165D8B"/>
              </a:solidFill>
              <a:latin typeface="Lato" panose="020F0502020204030203" pitchFamily="34" charset="0"/>
              <a:ea typeface="Roboto Condense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667A7-8775-4FE1-9613-83A50519AEAD}"/>
              </a:ext>
            </a:extLst>
          </p:cNvPr>
          <p:cNvSpPr txBox="1"/>
          <p:nvPr/>
        </p:nvSpPr>
        <p:spPr>
          <a:xfrm>
            <a:off x="494816" y="6204581"/>
            <a:ext cx="1000935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</a:rPr>
              <a:t>Source: 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Summary of State Specifications for Rubber Modified Asphalt</a:t>
            </a:r>
            <a:endParaRPr lang="en-US" sz="1200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FA3B29-96AC-477A-A37A-14A85DD2F7FA}"/>
              </a:ext>
            </a:extLst>
          </p:cNvPr>
          <p:cNvSpPr txBox="1">
            <a:spLocks/>
          </p:cNvSpPr>
          <p:nvPr/>
        </p:nvSpPr>
        <p:spPr>
          <a:xfrm>
            <a:off x="512234" y="705718"/>
            <a:ext cx="11466405" cy="662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Lato Light" panose="020F0302020204030203" pitchFamily="34" charset="0"/>
                <a:ea typeface="Roboto Condensed" panose="02000000000000000000" pitchFamily="2" charset="0"/>
              </a:rPr>
              <a:t>WHAT ARE THE BENEFITS OF RMA?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2C8593A-FCE9-47D0-9DB4-F72A63DDDE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0774597"/>
              </p:ext>
            </p:extLst>
          </p:nvPr>
        </p:nvGraphicFramePr>
        <p:xfrm>
          <a:off x="611396" y="2946400"/>
          <a:ext cx="10971004" cy="2811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7DFD72F-02EA-D69B-4B93-E3B8D0E7DC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6134"/>
            <a:ext cx="10972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5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1BC7-C952-4214-92B3-02C72623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5" y="1448794"/>
            <a:ext cx="5997306" cy="4304665"/>
          </a:xfrm>
        </p:spPr>
        <p:txBody>
          <a:bodyPr anchor="t">
            <a:noAutofit/>
          </a:bodyPr>
          <a:lstStyle/>
          <a:p>
            <a:pPr algn="l"/>
            <a:b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32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RMA is </a:t>
            </a:r>
            <a: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very</a:t>
            </a:r>
            <a:r>
              <a:rPr lang="en-US" sz="32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 </a:t>
            </a:r>
            <a: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resistant to cracking </a:t>
            </a:r>
            <a:r>
              <a:rPr lang="en-US" sz="32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in both high-traffic and low-temperature situations.</a:t>
            </a:r>
            <a: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 </a:t>
            </a:r>
            <a:b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32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Fewer roadway cracks reduce </a:t>
            </a:r>
            <a:br>
              <a:rPr lang="en-US" sz="32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32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the need for maintenance, </a:t>
            </a:r>
            <a: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providing localities with </a:t>
            </a:r>
            <a:b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a significant cost savings.</a:t>
            </a:r>
            <a:b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endParaRPr lang="en-US" sz="3600" b="1" dirty="0">
              <a:solidFill>
                <a:srgbClr val="71BF44"/>
              </a:solidFill>
              <a:latin typeface="Lato" panose="020F0502020204030203" pitchFamily="34" charset="0"/>
              <a:ea typeface="Roboto Condensed" panose="02000000000000000000" pitchFamily="2" charset="0"/>
            </a:endParaRPr>
          </a:p>
        </p:txBody>
      </p:sp>
      <p:pic>
        <p:nvPicPr>
          <p:cNvPr id="8" name="Picture 7" descr="A picture containing 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FD0D036-0630-4CA9-AC4B-A574C3F2F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6134"/>
            <a:ext cx="1097280" cy="73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3667A7-8775-4FE1-9613-83A50519AEAD}"/>
              </a:ext>
            </a:extLst>
          </p:cNvPr>
          <p:cNvSpPr txBox="1"/>
          <p:nvPr/>
        </p:nvSpPr>
        <p:spPr>
          <a:xfrm>
            <a:off x="494817" y="6204581"/>
            <a:ext cx="911908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rgbClr val="0F4061"/>
                </a:solidFill>
                <a:latin typeface="Lato" panose="020F0502020204030203" pitchFamily="34" charset="0"/>
                <a:ea typeface="Lato"/>
                <a:cs typeface="Lato"/>
              </a:rPr>
              <a:t>Source: </a:t>
            </a:r>
            <a:r>
              <a:rPr lang="en-US" sz="1200" b="1" dirty="0">
                <a:solidFill>
                  <a:srgbClr val="0F4061"/>
                </a:solidFill>
                <a:latin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Summary of State Specifications for Rubber Modified Asphalt</a:t>
            </a:r>
            <a:endParaRPr lang="en-US" sz="1200" b="1" dirty="0">
              <a:solidFill>
                <a:srgbClr val="0F4061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2A482C54-43BB-4016-BFBF-B64E54ED3E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0"/>
          <a:stretch/>
        </p:blipFill>
        <p:spPr>
          <a:xfrm>
            <a:off x="6868021" y="653419"/>
            <a:ext cx="5323979" cy="59425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7CC54C7-CA19-46F9-A960-99A6FEDAB23E}"/>
              </a:ext>
            </a:extLst>
          </p:cNvPr>
          <p:cNvSpPr txBox="1">
            <a:spLocks/>
          </p:cNvSpPr>
          <p:nvPr/>
        </p:nvSpPr>
        <p:spPr>
          <a:xfrm>
            <a:off x="651510" y="653419"/>
            <a:ext cx="7418070" cy="662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65D8B"/>
                </a:solidFill>
                <a:latin typeface="Lato Light" panose="020F0302020204030203" pitchFamily="34" charset="0"/>
                <a:ea typeface="Roboto Condensed" panose="02000000000000000000" pitchFamily="2" charset="0"/>
              </a:rPr>
              <a:t>PERFORMANCE &amp; SAVINGS</a:t>
            </a:r>
          </a:p>
        </p:txBody>
      </p:sp>
    </p:spTree>
    <p:extLst>
      <p:ext uri="{BB962C8B-B14F-4D97-AF65-F5344CB8AC3E}">
        <p14:creationId xmlns:p14="http://schemas.microsoft.com/office/powerpoint/2010/main" val="359250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1BC7-C952-4214-92B3-02C72623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69" y="1718310"/>
            <a:ext cx="7161531" cy="4197824"/>
          </a:xfrm>
        </p:spPr>
        <p:txBody>
          <a:bodyPr anchor="t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RMA has been shown to </a:t>
            </a:r>
            <a: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create smoother pavements </a:t>
            </a:r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and thus </a:t>
            </a:r>
            <a: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better ride quality for motorists. </a:t>
            </a:r>
            <a:b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In wet conditions, using RMA </a:t>
            </a:r>
            <a: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provides better pavement skid-resistance and reduces road spray,</a:t>
            </a:r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 which </a:t>
            </a:r>
            <a: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increases road safety.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667A7-8775-4FE1-9613-83A50519AEAD}"/>
              </a:ext>
            </a:extLst>
          </p:cNvPr>
          <p:cNvSpPr txBox="1"/>
          <p:nvPr/>
        </p:nvSpPr>
        <p:spPr>
          <a:xfrm>
            <a:off x="494817" y="6204581"/>
            <a:ext cx="911908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</a:rPr>
              <a:t>Source: 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Summary of State Specifications for Rubber Modified Asphalt</a:t>
            </a:r>
            <a:endParaRPr lang="en-US" sz="1200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1A21A5-9321-4046-9624-6C6D0C7A6B54}"/>
              </a:ext>
            </a:extLst>
          </p:cNvPr>
          <p:cNvSpPr txBox="1">
            <a:spLocks/>
          </p:cNvSpPr>
          <p:nvPr/>
        </p:nvSpPr>
        <p:spPr>
          <a:xfrm>
            <a:off x="651510" y="653419"/>
            <a:ext cx="6652260" cy="662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Lato Light" panose="020F0302020204030203" pitchFamily="34" charset="0"/>
                <a:ea typeface="Roboto Condensed" panose="02000000000000000000" pitchFamily="2" charset="0"/>
              </a:rPr>
              <a:t>RIDE QUALITY &amp; SAFETY</a:t>
            </a:r>
            <a:endParaRPr lang="en-US" dirty="0">
              <a:solidFill>
                <a:srgbClr val="71BF44"/>
              </a:solidFill>
              <a:latin typeface="Lato Light" panose="020F0302020204030203" pitchFamily="34" charset="0"/>
              <a:ea typeface="Roboto Condensed" panose="02000000000000000000" pitchFamily="2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4A706AA-700A-4F59-8506-3AE7CA98A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6134"/>
            <a:ext cx="1097280" cy="731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98DEC1-ED15-5BE0-D4C0-7D5804764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1718310"/>
            <a:ext cx="3915321" cy="1838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248259-AFFD-25D7-5177-3F960D5B5C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599" y="3814036"/>
            <a:ext cx="3915321" cy="184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6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1BC7-C952-4214-92B3-02C72623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45" y="1575412"/>
            <a:ext cx="10838098" cy="4340722"/>
          </a:xfrm>
        </p:spPr>
        <p:txBody>
          <a:bodyPr anchor="t">
            <a:no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💰</a:t>
            </a:r>
            <a:r>
              <a:rPr lang="en-US" sz="26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Cost Savings: 			 </a:t>
            </a:r>
            <a: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Fewer cracks and repairs mean lower </a:t>
            </a:r>
            <a:b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				    	 maintenance costs for cities and taxpayers. </a:t>
            </a:r>
            <a:br>
              <a:rPr lang="en-US" sz="1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12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2400" dirty="0"/>
              <a:t>🛣  </a:t>
            </a:r>
            <a:r>
              <a:rPr lang="en-US" sz="26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Longer-Lasting Roads:    	 </a:t>
            </a:r>
            <a: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RMA is more resistant to wear and tear, 					 	 making roads more durable. </a:t>
            </a:r>
            <a:br>
              <a:rPr lang="en-US" sz="12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12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2400" dirty="0"/>
              <a:t>🚙</a:t>
            </a:r>
            <a:r>
              <a:rPr lang="en-US" sz="1400" dirty="0"/>
              <a:t> </a:t>
            </a:r>
            <a:r>
              <a:rPr lang="en-US" sz="26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Reduced Vehicle Wear: 	 </a:t>
            </a:r>
            <a: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Smoother pavement improves ride quality 					 and reduces vehicle wear.</a:t>
            </a:r>
            <a:br>
              <a:rPr lang="en-US" sz="1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12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2400" dirty="0"/>
              <a:t>⚠️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6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Increased Safety: 	     	</a:t>
            </a:r>
            <a:r>
              <a:rPr lang="en-US" sz="24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 </a:t>
            </a:r>
            <a: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RMA provides better skid resistance and 					 reduced road spray in wet conditions.  </a:t>
            </a:r>
            <a:br>
              <a:rPr lang="en-US" sz="1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1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2400" dirty="0"/>
              <a:t>♻️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6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Supports Circular Economy: </a:t>
            </a:r>
            <a: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RMA utilizes recycled tires, contributing to 					 the circular economy. </a:t>
            </a:r>
            <a:endParaRPr lang="en-US" sz="2400" b="1" dirty="0">
              <a:solidFill>
                <a:srgbClr val="165D8B"/>
              </a:solidFill>
              <a:latin typeface="Lato" panose="020F0502020204030203" pitchFamily="34" charset="0"/>
              <a:ea typeface="Roboto Condensed" panose="02000000000000000000" pitchFamily="2" charset="0"/>
            </a:endParaRPr>
          </a:p>
        </p:txBody>
      </p:sp>
      <p:pic>
        <p:nvPicPr>
          <p:cNvPr id="8" name="Picture 7" descr="A picture containing 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FD0D036-0630-4CA9-AC4B-A574C3F2F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6134"/>
            <a:ext cx="1097280" cy="73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3667A7-8775-4FE1-9613-83A50519AEAD}"/>
              </a:ext>
            </a:extLst>
          </p:cNvPr>
          <p:cNvSpPr txBox="1"/>
          <p:nvPr/>
        </p:nvSpPr>
        <p:spPr>
          <a:xfrm>
            <a:off x="494816" y="6347081"/>
            <a:ext cx="1000935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rgbClr val="0F4061"/>
                </a:solidFill>
                <a:latin typeface="Lato" panose="020F0502020204030203" pitchFamily="34" charset="0"/>
                <a:ea typeface="Lato"/>
                <a:cs typeface="Lato"/>
              </a:rPr>
              <a:t>Source: </a:t>
            </a:r>
            <a:r>
              <a:rPr lang="en-US" sz="1200" b="1" dirty="0">
                <a:solidFill>
                  <a:srgbClr val="0F4061"/>
                </a:solidFill>
                <a:latin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Summary of State Specifications for Rubber Modified Asphalt</a:t>
            </a:r>
            <a:endParaRPr lang="en-US" sz="1200" b="1" dirty="0">
              <a:solidFill>
                <a:srgbClr val="0F4061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FA3B29-96AC-477A-A37A-14A85DD2F7FA}"/>
              </a:ext>
            </a:extLst>
          </p:cNvPr>
          <p:cNvSpPr txBox="1">
            <a:spLocks/>
          </p:cNvSpPr>
          <p:nvPr/>
        </p:nvSpPr>
        <p:spPr>
          <a:xfrm>
            <a:off x="512235" y="587380"/>
            <a:ext cx="10969208" cy="662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65D8B"/>
                </a:solidFill>
                <a:latin typeface="Lato Light" panose="020F0302020204030203" pitchFamily="34" charset="0"/>
                <a:ea typeface="Roboto Condensed" panose="02000000000000000000" pitchFamily="2" charset="0"/>
              </a:rPr>
              <a:t>RMA: A SMART CHOICE FOR ROADS</a:t>
            </a:r>
          </a:p>
        </p:txBody>
      </p:sp>
    </p:spTree>
    <p:extLst>
      <p:ext uri="{BB962C8B-B14F-4D97-AF65-F5344CB8AC3E}">
        <p14:creationId xmlns:p14="http://schemas.microsoft.com/office/powerpoint/2010/main" val="344304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33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38E73A-35C9-4E49-EF44-7FE2CC9E2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FD5EA-2036-761B-5B19-951F4FDE4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69" y="385590"/>
            <a:ext cx="10769825" cy="5530543"/>
          </a:xfrm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By using RMA, communities can invest in </a:t>
            </a:r>
            <a:r>
              <a:rPr lang="en-US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roads that last longer, save money and create a safe and more sustainable future.</a:t>
            </a: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57DF1A-2F87-695E-D65F-910408B1A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6134"/>
            <a:ext cx="10972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1245-40B4-4330-A518-A389C8070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0788"/>
            <a:ext cx="9144000" cy="16964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LEARN MORE ABOUT </a:t>
            </a:r>
            <a:br>
              <a:rPr lang="en-US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RMA ON </a:t>
            </a:r>
            <a:r>
              <a:rPr lang="en-US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3"/>
              </a:rPr>
              <a:t>USTIRES.ORG</a:t>
            </a:r>
            <a:r>
              <a:rPr lang="en-US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pic>
        <p:nvPicPr>
          <p:cNvPr id="4" name="Picture 3" descr="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AE809CFA-4526-4030-A949-32AA876D3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0049"/>
            <a:ext cx="10972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5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ed9ea9-a4f6-4f50-a8b4-6159673778ab">
      <Terms xmlns="http://schemas.microsoft.com/office/infopath/2007/PartnerControls"/>
    </lcf76f155ced4ddcb4097134ff3c332f>
    <TaxCatchAll xmlns="e1f49705-6dbc-47fa-9655-b7f87fe256a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4FDC2333E7543B4CF9A03A93A73C2" ma:contentTypeVersion="17" ma:contentTypeDescription="Create a new document." ma:contentTypeScope="" ma:versionID="d1501d8f48b858a9df6d02d4e5e03ca3">
  <xsd:schema xmlns:xsd="http://www.w3.org/2001/XMLSchema" xmlns:xs="http://www.w3.org/2001/XMLSchema" xmlns:p="http://schemas.microsoft.com/office/2006/metadata/properties" xmlns:ns2="4eed9ea9-a4f6-4f50-a8b4-6159673778ab" xmlns:ns3="e1f49705-6dbc-47fa-9655-b7f87fe256a9" targetNamespace="http://schemas.microsoft.com/office/2006/metadata/properties" ma:root="true" ma:fieldsID="82132303ebc36bd0da18b2940b006e86" ns2:_="" ns3:_="">
    <xsd:import namespace="4eed9ea9-a4f6-4f50-a8b4-6159673778ab"/>
    <xsd:import namespace="e1f49705-6dbc-47fa-9655-b7f87fe256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d9ea9-a4f6-4f50-a8b4-6159673778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e8b6bfc-903d-4ee0-a48d-406119e879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49705-6dbc-47fa-9655-b7f87fe256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e3658fb-ebc8-4b7b-80ef-ae4bae630489}" ma:internalName="TaxCatchAll" ma:showField="CatchAllData" ma:web="e1f49705-6dbc-47fa-9655-b7f87fe256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39CA67-EC2D-4FEE-846D-5DA4E41BB1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68081E-508F-4018-B267-2476EEEABD5B}">
  <ds:schemaRefs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1f49705-6dbc-47fa-9655-b7f87fe256a9"/>
    <ds:schemaRef ds:uri="4eed9ea9-a4f6-4f50-a8b4-6159673778ab"/>
  </ds:schemaRefs>
</ds:datastoreItem>
</file>

<file path=customXml/itemProps3.xml><?xml version="1.0" encoding="utf-8"?>
<ds:datastoreItem xmlns:ds="http://schemas.openxmlformats.org/officeDocument/2006/customXml" ds:itemID="{2011942F-E9B1-4889-8A08-DDEA863C31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ed9ea9-a4f6-4f50-a8b4-6159673778ab"/>
    <ds:schemaRef ds:uri="e1f49705-6dbc-47fa-9655-b7f87fe256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4450</TotalTime>
  <Words>438</Words>
  <Application>Microsoft Office PowerPoint</Application>
  <PresentationFormat>Widescreen</PresentationFormat>
  <Paragraphs>31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Lato Light</vt:lpstr>
      <vt:lpstr>Roboto Condensed</vt:lpstr>
      <vt:lpstr>Office Theme</vt:lpstr>
      <vt:lpstr>FAST FACTS ABOUT… RUBBER MODIFIED ASPHALT (RMA)</vt:lpstr>
      <vt:lpstr>Rubber modified asphalt (RMA) is a mixture of recycled ground tire rubber and asphalt.  RMA is a promising end-of-life market for the 270 million recycled tires generated annually in the U.S., as each lane mile paved with RMA uses up to 2,000 recycled tires.  </vt:lpstr>
      <vt:lpstr>RMA provides proven economic, performance and environmental benefits, compared to traditional asphalt, in building better, longer lasting roads and highways.</vt:lpstr>
      <vt:lpstr> RMA is very resistant to cracking in both high-traffic and low-temperature situations.   Fewer roadway cracks reduce  the need for maintenance, providing localities with  a significant cost savings.      </vt:lpstr>
      <vt:lpstr>RMA has been shown to create smoother pavements and thus better ride quality for motorists.    In wet conditions, using RMA provides better pavement skid-resistance and reduces road spray, which increases road safety.</vt:lpstr>
      <vt:lpstr>💰Cost Savings:     Fewer cracks and repairs mean lower            maintenance costs for cities and taxpayers.   🛣  Longer-Lasting Roads:      RMA is more resistant to wear and tear,         making roads more durable.   🚙 Reduced Vehicle Wear:   Smoother pavement improves ride quality       and reduces vehicle wear.  ⚠️ Increased Safety:         RMA provides better skid resistance and       reduced road spray in wet conditions.    ♻️ Supports Circular Economy: RMA utilizes recycled tires, contributing to       the circular economy. </vt:lpstr>
      <vt:lpstr>By using RMA, communities can invest in roads that last longer, save money and create a safe and more sustainable future.</vt:lpstr>
      <vt:lpstr>LEARN MORE ABOUT  RMA ON USTIRES.ORG.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Blake</dc:creator>
  <cp:lastModifiedBy>Roland Buaben</cp:lastModifiedBy>
  <cp:revision>3</cp:revision>
  <dcterms:created xsi:type="dcterms:W3CDTF">2021-09-10T13:56:55Z</dcterms:created>
  <dcterms:modified xsi:type="dcterms:W3CDTF">2025-03-24T17:08:16Z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0x0101009984FDC2333E7543B4CF9A03A93A73C2</vt:lpwstr>
  </property>
  <property fmtid="{D5CDD505-2E9C-101B-9397-08002B2CF9AE}" pid="3" name="MediaServiceImageTags">
    <vt:lpwstr/>
  </property>
</Properties>
</file>